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78" r:id="rId5"/>
    <p:sldId id="401" r:id="rId6"/>
    <p:sldId id="448" r:id="rId7"/>
    <p:sldId id="416" r:id="rId8"/>
    <p:sldId id="418" r:id="rId9"/>
    <p:sldId id="419" r:id="rId10"/>
    <p:sldId id="424" r:id="rId11"/>
    <p:sldId id="422" r:id="rId12"/>
    <p:sldId id="420" r:id="rId13"/>
    <p:sldId id="450" r:id="rId14"/>
    <p:sldId id="449" r:id="rId15"/>
    <p:sldId id="446" r:id="rId16"/>
    <p:sldId id="443" r:id="rId17"/>
    <p:sldId id="329" r:id="rId18"/>
  </p:sldIdLst>
  <p:sldSz cx="9144000" cy="5143500" type="screen16x9"/>
  <p:notesSz cx="6797675" cy="9926638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9" d="100"/>
          <a:sy n="209" d="100"/>
        </p:scale>
        <p:origin x="276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194B24C-4654-4061-BEDC-54F817DB01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66210F-4E05-482E-AA0D-16E430744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1748-5A7A-4101-AF23-1FA90120FF2B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835CD-49F4-4FEE-BB85-6CACD7C82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1927D14-397C-42CF-B63C-39A87B46D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A9312-2247-4CA5-9310-F536BE65C2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FBDD7-A652-3445-A411-AC6297B6EDB0}" type="datetimeFigureOut">
              <a:rPr lang="en-US"/>
              <a:t>4/4/2023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E5163-76D6-0846-B4A7-CD6FB6DB9683}" type="slidenum">
              <a:r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97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Content:</a:t>
            </a:r>
          </a:p>
          <a:p>
            <a:r>
              <a:rPr lang="en-GB" dirty="0"/>
              <a:t>- Introduction (Dean, 5 min)</a:t>
            </a:r>
          </a:p>
          <a:p>
            <a:r>
              <a:rPr lang="en-GB" dirty="0"/>
              <a:t>- Cognition/Data Management (Bram, 5 min)</a:t>
            </a:r>
          </a:p>
          <a:p>
            <a:r>
              <a:rPr lang="en-GB" dirty="0"/>
              <a:t>- Computer Vision (Irene, 5/10 min)</a:t>
            </a:r>
          </a:p>
          <a:p>
            <a:r>
              <a:rPr lang="en-GB" dirty="0"/>
              <a:t>- Robotics (Dean, 5/10 min)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E5163-76D6-0846-B4A7-CD6FB6DB9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8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5B5A68A-9A48-0C46-91C7-C3832C2BA3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49B4CB-FF61-9949-9B6C-2C1DB8CC1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9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9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B29F2-D6D0-4B49-9FA3-1A9AE38AB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5F6850-D164-254A-8860-8A551BA944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077746"/>
            <a:ext cx="3402000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52582" y="1082227"/>
            <a:ext cx="3419868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2FAEF3-C7E5-D74A-81E3-E066792495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4DD4A-E7E6-894A-B2D9-916BA6F7F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 noProof="0"/>
              <a:t>Title one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84484"/>
            <a:ext cx="3402013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51388" y="1484484"/>
            <a:ext cx="3420269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07A49A-6505-FD45-9462-9874924C1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BFCD3-97D1-F848-9EEF-F9935718C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543C3D-F5E7-8C42-B602-4A4CD98400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88F0B0-85B3-0A49-B025-9CF0C95DCB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A1AC8F-1519-604F-86FE-850F96AEE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A58C9EE-77A6-1643-A593-69C3F77002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C89A3F-6F76-5943-8B6B-24E593BF8E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796EA1-954C-B943-91F5-6513BE9F79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C64919-5BBE-4F4E-9E71-A2CC78F4CC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1675-C609-F54E-B9F6-9DF359DC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A26B0F-DA60-D84A-BF74-8D64B2FFF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3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64EACD-4EE2-7F4A-8E76-313A123FC0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A87760-CC5D-BA43-917F-0EB79C18A8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72CEE6-F2AF-064E-B2C8-45F0CBD80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DCB2BF-9EE2-954D-BA3A-8E2DDCFD3A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B2D3C-9153-3240-A716-8FB099FA7B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51C908-D0E3-BD4A-B497-F30655A440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BFA6F8-7041-2147-A477-1DFC4B09DD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D20B08-3CE2-4F46-AF21-9D2FE7284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26BAD8-A50B-4C43-96C0-E16CF11BE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72322D6-EDE7-2140-B372-5A142AF0DB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B5155-2C0B-CA4D-8976-6F04DCB87F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7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0F9ADC-5635-7B4E-85AE-CAB386F72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880"/>
            <a:ext cx="7002462" cy="663192"/>
          </a:xfrm>
        </p:spPr>
        <p:txBody>
          <a:bodyPr/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043838"/>
            <a:ext cx="7002462" cy="34719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b="0" i="0">
                <a:solidFill>
                  <a:schemeClr val="bg1"/>
                </a:solidFill>
                <a:effectLst/>
              </a:defRPr>
            </a:lvl1pPr>
            <a:lvl2pPr marL="134973" indent="0">
              <a:buNone/>
              <a:defRPr sz="2000"/>
            </a:lvl2pPr>
            <a:lvl3pPr marL="269946" indent="0">
              <a:buNone/>
              <a:defRPr sz="2000"/>
            </a:lvl3pPr>
            <a:lvl4pPr marL="404919" indent="0">
              <a:buNone/>
              <a:defRPr sz="2000"/>
            </a:lvl4pPr>
            <a:lvl5pPr marL="539892" indent="0">
              <a:buNone/>
              <a:defRPr sz="2000"/>
            </a:lvl5pPr>
          </a:lstStyle>
          <a:p>
            <a:pPr lvl="0"/>
            <a:r>
              <a:rPr lang="en-GB" noProof="0" err="1"/>
              <a:t>Insert text here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663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3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63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94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326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157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989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820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651" algn="l" defTabSz="68566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B3DAEB-E7FB-CD4E-B2A5-B4E5A0EAF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3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B4C103-5469-954E-8BF5-7BFB409CA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09" y="0"/>
            <a:ext cx="914137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907060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077914"/>
            <a:ext cx="7089900" cy="1099852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2999" y="2177765"/>
            <a:ext cx="7089901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606506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681119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79763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96425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9A7FAD5-1828-0848-8D63-A661E2CF56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56CAB5-E399-6F4E-B8E7-5B247BC90B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4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3"/>
            <a:ext cx="7068128" cy="3005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6CFC9E9-64E6-4945-AC30-5A9BE273A2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B4B333-798F-7F42-8F02-19E17BC6F1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D13803-43BB-9F42-B8DE-0026CF1667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F48513-E4E3-5049-963E-B234C8ACF3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2354641"/>
            <a:ext cx="7875450" cy="1710351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675" noProof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72999" y="2530930"/>
            <a:ext cx="7068129" cy="1094416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two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3625345"/>
            <a:ext cx="7068128" cy="300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31" indent="0" algn="ctr">
              <a:buNone/>
              <a:defRPr sz="1500"/>
            </a:lvl2pPr>
            <a:lvl3pPr marL="685663" indent="0" algn="ctr">
              <a:buNone/>
              <a:defRPr sz="1350"/>
            </a:lvl3pPr>
            <a:lvl4pPr marL="1028494" indent="0" algn="ctr">
              <a:buNone/>
              <a:defRPr sz="1200"/>
            </a:lvl4pPr>
            <a:lvl5pPr marL="1371326" indent="0" algn="ctr">
              <a:buNone/>
              <a:defRPr sz="1200"/>
            </a:lvl5pPr>
            <a:lvl6pPr marL="1714157" indent="0" algn="ctr">
              <a:buNone/>
              <a:defRPr sz="1200"/>
            </a:lvl6pPr>
            <a:lvl7pPr marL="2056989" indent="0" algn="ctr">
              <a:buNone/>
              <a:defRPr sz="1200"/>
            </a:lvl7pPr>
            <a:lvl8pPr marL="2399820" indent="0" algn="ctr">
              <a:buNone/>
              <a:defRPr sz="1200"/>
            </a:lvl8pPr>
            <a:lvl9pPr marL="2742651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054087"/>
            <a:ext cx="603000" cy="60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GB" sz="675" noProof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128700"/>
            <a:ext cx="603000" cy="1165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245210"/>
            <a:ext cx="603000" cy="166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411835"/>
            <a:ext cx="603000" cy="2451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4973" indent="0" algn="ctr">
              <a:buFontTx/>
              <a:buNone/>
              <a:defRPr/>
            </a:lvl2pPr>
            <a:lvl3pPr marL="269946" indent="0" algn="ctr">
              <a:buFontTx/>
              <a:buNone/>
              <a:defRPr/>
            </a:lvl3pPr>
            <a:lvl4pPr marL="404919" indent="0" algn="ctr">
              <a:buFontTx/>
              <a:buNone/>
              <a:defRPr/>
            </a:lvl4pPr>
            <a:lvl5pPr marL="539892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877E8-5543-B146-AE27-1CB774E9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2B48FF-E9DD-D04B-A47A-1CF877B5342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800" y="4571992"/>
            <a:ext cx="1294295" cy="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6871-4343-C548-BDDB-704666C34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2821"/>
            <a:ext cx="7002462" cy="827872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0258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E27AD0-7EE0-A645-BEFC-5A1ECFFAE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0C295B-12C6-6544-ACA1-E67F85A88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18199"/>
            <a:ext cx="7002463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077746"/>
            <a:ext cx="7002462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E4405-56EB-7A45-80DC-BC92545661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577E4-FCA8-AA48-B401-D07E82CBA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84484"/>
            <a:ext cx="7002462" cy="3031256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9" y="1077747"/>
            <a:ext cx="7002464" cy="40673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134973" indent="0">
              <a:lnSpc>
                <a:spcPct val="100000"/>
              </a:lnSpc>
              <a:buNone/>
              <a:defRPr sz="2000"/>
            </a:lvl2pPr>
            <a:lvl3pPr marL="269946" indent="0">
              <a:lnSpc>
                <a:spcPct val="100000"/>
              </a:lnSpc>
              <a:buNone/>
              <a:defRPr sz="2000"/>
            </a:lvl3pPr>
            <a:lvl4pPr marL="404919" indent="0">
              <a:lnSpc>
                <a:spcPct val="100000"/>
              </a:lnSpc>
              <a:buNone/>
              <a:defRPr sz="2000"/>
            </a:lvl4pPr>
            <a:lvl5pPr marL="539892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F53B9-255D-4F42-ACC0-22A9049F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AACCD1-686C-CD48-9261-60297C8ED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28" y="0"/>
            <a:ext cx="9141372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8200"/>
            <a:ext cx="7002462" cy="818910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7" y="1077746"/>
            <a:ext cx="7002463" cy="3437994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899861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4713037"/>
            <a:ext cx="1051466" cy="278202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D0309-D5CE-1F44-A5FD-016332CB6B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450" y="4739979"/>
            <a:ext cx="1003678" cy="3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169989" y="71989"/>
            <a:ext cx="7002462" cy="8811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012A05-E3C0-1E41-A8B0-FC31EB73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000" y="1079834"/>
            <a:ext cx="7002450" cy="3365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88" y="4572000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993221B0-C4CD-1546-9E62-A424909401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79" r:id="rId3"/>
    <p:sldLayoutId id="2147483680" r:id="rId4"/>
    <p:sldLayoutId id="2147483681" r:id="rId5"/>
    <p:sldLayoutId id="2147483671" r:id="rId6"/>
    <p:sldLayoutId id="2147483672" r:id="rId7"/>
    <p:sldLayoutId id="2147483670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8" r:id="rId22"/>
    <p:sldLayoutId id="2147483683" r:id="rId23"/>
  </p:sldLayoutIdLst>
  <p:hf hdr="0"/>
  <p:txStyles>
    <p:titleStyle>
      <a:lvl1pPr marL="0" indent="0" algn="l" defTabSz="685663" rtl="0" eaLnBrk="1" latinLnBrk="0" hangingPunct="1">
        <a:lnSpc>
          <a:spcPct val="100000"/>
        </a:lnSpc>
        <a:spcBef>
          <a:spcPct val="0"/>
        </a:spcBef>
        <a:buNone/>
        <a:tabLst/>
        <a:defRPr sz="3800" b="1" i="0" kern="1200">
          <a:solidFill>
            <a:schemeClr val="tx2"/>
          </a:solidFill>
          <a:latin typeface="+mj-lt"/>
          <a:ea typeface="Open Sans Semibold" panose="020B0306030504020204" pitchFamily="34" charset="0"/>
          <a:cs typeface="Open Sans Semibold" panose="020B0306030504020204" pitchFamily="34" charset="0"/>
        </a:defRPr>
      </a:lvl1pPr>
    </p:titleStyle>
    <p:bodyStyle>
      <a:lvl1pPr marL="134973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69946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04919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539892" indent="-134973" algn="l" defTabSz="685663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674865" indent="-134973" algn="l" defTabSz="685663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7" userDrawn="1">
          <p15:clr>
            <a:srgbClr val="F26B43"/>
          </p15:clr>
        </p15:guide>
        <p15:guide id="2" orient="horz" pos="679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4604" userDrawn="1">
          <p15:clr>
            <a:srgbClr val="F26B43"/>
          </p15:clr>
        </p15:guide>
        <p15:guide id="5" pos="5148" userDrawn="1">
          <p15:clr>
            <a:srgbClr val="F26B43"/>
          </p15:clr>
        </p15:guide>
        <p15:guide id="7" pos="2993" userDrawn="1">
          <p15:clr>
            <a:srgbClr val="F26B43"/>
          </p15:clr>
        </p15:guide>
        <p15:guide id="8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13EF-8E5B-D04D-8D8D-28C7CBD27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Kick-Off Block 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804E-71BC-3A47-A31A-59A299F81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Block C – Data Modelling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1BBB-CB0E-B94B-876D-6AE7F650A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Monday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F73B7-107D-1A40-8624-BCAF249A2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6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94260-1A5F-C84C-A4F9-5701389772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latin typeface="Open Sans"/>
                <a:ea typeface="Open Sans"/>
                <a:cs typeface="Open Sans"/>
              </a:rPr>
              <a:t>February 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9E99B-F4AA-AD4D-9B87-2D21105F3822}"/>
              </a:ext>
            </a:extLst>
          </p:cNvPr>
          <p:cNvSpPr txBox="1"/>
          <p:nvPr/>
        </p:nvSpPr>
        <p:spPr>
          <a:xfrm>
            <a:off x="2418080" y="30784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92F8-5CAA-FE41-A0D0-E6DC816F1FE8}"/>
              </a:ext>
            </a:extLst>
          </p:cNvPr>
          <p:cNvSpPr txBox="1"/>
          <p:nvPr/>
        </p:nvSpPr>
        <p:spPr>
          <a:xfrm>
            <a:off x="1412240" y="32004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EA51-48F8-5107-28DE-B4C28471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</a:t>
            </a:r>
            <a:r>
              <a:rPr lang="en-NL" dirty="0"/>
              <a:t>3</a:t>
            </a:r>
            <a:r>
              <a:rPr lang="en-GB" dirty="0"/>
              <a:t> </a:t>
            </a:r>
            <a:r>
              <a:rPr lang="en-NL" dirty="0"/>
              <a:t>Agile Project Management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40AB1-53AF-EAAF-5A74-584E41C3BDC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000" y="1077746"/>
            <a:ext cx="7701774" cy="2957541"/>
          </a:xfrm>
        </p:spPr>
        <p:txBody>
          <a:bodyPr/>
          <a:lstStyle/>
          <a:p>
            <a:pPr marL="134973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34314-B761-836C-734E-DCA9086D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4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EA51-48F8-5107-28DE-B4C28471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</a:t>
            </a:r>
            <a:r>
              <a:rPr lang="en-NL" dirty="0"/>
              <a:t>4</a:t>
            </a:r>
            <a:r>
              <a:rPr lang="en-GB" dirty="0"/>
              <a:t> </a:t>
            </a:r>
            <a:r>
              <a:rPr lang="en-NL" dirty="0"/>
              <a:t>Deploying in Python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40AB1-53AF-EAAF-5A74-584E41C3BDC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000" y="1077746"/>
            <a:ext cx="7701774" cy="2957541"/>
          </a:xfrm>
        </p:spPr>
        <p:txBody>
          <a:bodyPr/>
          <a:lstStyle/>
          <a:p>
            <a:pPr marL="134973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34314-B761-836C-734E-DCA9086D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8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649A-0325-5DBE-CE90-E220A363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1CEC7-D629-BF82-9D66-44E6363C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6D9F6-2051-773D-67A2-3D3FCF93A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Final Client </a:t>
            </a:r>
            <a:r>
              <a:rPr lang="en-US" dirty="0"/>
              <a:t>Presentation: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162F6C-6D68-01CE-398F-8A5E4511D8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51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FB52CA-C97F-1A4A-A45A-B517ED7E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Plagiarism</a:t>
            </a:r>
            <a:endParaRPr lang="en-US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B189A6-9DE9-8D42-B5A7-E4F9A9A67B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US" dirty="0"/>
              <a:t>Don’t copy one another’s work</a:t>
            </a:r>
          </a:p>
          <a:p>
            <a:pPr marL="134620" indent="-134620"/>
            <a:r>
              <a:rPr lang="en-US" dirty="0"/>
              <a:t>It’s fine if you use </a:t>
            </a:r>
            <a:r>
              <a:rPr lang="en-US" dirty="0" err="1"/>
              <a:t>ChatGPT</a:t>
            </a:r>
            <a:r>
              <a:rPr lang="en-US" dirty="0"/>
              <a:t>, </a:t>
            </a:r>
            <a:r>
              <a:rPr lang="en-US" dirty="0" err="1"/>
              <a:t>Quilbot</a:t>
            </a:r>
            <a:r>
              <a:rPr lang="en-US" dirty="0"/>
              <a:t> etc.</a:t>
            </a:r>
          </a:p>
          <a:p>
            <a:pPr marL="269593" lvl="1" indent="-134620"/>
            <a:r>
              <a:rPr lang="en-US" dirty="0"/>
              <a:t>But we have a </a:t>
            </a:r>
            <a:r>
              <a:rPr lang="en-US" b="1" dirty="0"/>
              <a:t>right to know how </a:t>
            </a:r>
            <a:r>
              <a:rPr lang="en-US" dirty="0"/>
              <a:t>you used AI</a:t>
            </a:r>
          </a:p>
          <a:p>
            <a:pPr marL="269593" lvl="1" indent="-134620"/>
            <a:r>
              <a:rPr lang="en-US" dirty="0"/>
              <a:t>You have to </a:t>
            </a:r>
            <a:r>
              <a:rPr lang="en-US" b="1" dirty="0"/>
              <a:t>reference where and mention how </a:t>
            </a:r>
            <a:r>
              <a:rPr lang="en-US" dirty="0"/>
              <a:t>you used </a:t>
            </a:r>
            <a:r>
              <a:rPr lang="en-US" b="1" dirty="0"/>
              <a:t>AI assistance</a:t>
            </a:r>
          </a:p>
          <a:p>
            <a:pPr marL="269593" lvl="1" indent="-134620"/>
            <a:r>
              <a:rPr lang="en-US" dirty="0"/>
              <a:t>Confer with your mentor if you’re unsure</a:t>
            </a:r>
          </a:p>
          <a:p>
            <a:pPr marL="134620" indent="-134620"/>
            <a:r>
              <a:rPr lang="en-US" dirty="0"/>
              <a:t>Regulation is being discussed within BUas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05B0FB-AB49-9142-B56C-58CFF69A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98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A8DD-909E-6B48-85E9-7CFE5A74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34" y="-44590"/>
            <a:ext cx="7426757" cy="839321"/>
          </a:xfrm>
        </p:spPr>
        <p:txBody>
          <a:bodyPr/>
          <a:lstStyle/>
          <a:p>
            <a:r>
              <a:rPr lang="nl-NL" err="1">
                <a:solidFill>
                  <a:schemeClr val="tx2"/>
                </a:solidFill>
                <a:ea typeface="+mj-lt"/>
                <a:cs typeface="+mj-lt"/>
              </a:rPr>
              <a:t>Thank</a:t>
            </a:r>
            <a:r>
              <a:rPr lang="nl-NL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chemeClr val="tx2"/>
                </a:solidFill>
                <a:ea typeface="+mj-lt"/>
                <a:cs typeface="+mj-lt"/>
              </a:rPr>
              <a:t>you</a:t>
            </a:r>
            <a:r>
              <a:rPr lang="nl-NL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chemeClr val="tx2"/>
                </a:solidFill>
                <a:ea typeface="+mj-lt"/>
                <a:cs typeface="+mj-lt"/>
              </a:rPr>
              <a:t>for</a:t>
            </a:r>
            <a:r>
              <a:rPr lang="nl-NL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chemeClr val="tx2"/>
                </a:solidFill>
                <a:ea typeface="+mj-lt"/>
                <a:cs typeface="+mj-lt"/>
              </a:rPr>
              <a:t>your</a:t>
            </a:r>
            <a:r>
              <a:rPr lang="nl-NL">
                <a:solidFill>
                  <a:schemeClr val="tx2"/>
                </a:solidFill>
                <a:ea typeface="+mj-lt"/>
                <a:cs typeface="+mj-lt"/>
              </a:rPr>
              <a:t> attention!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8E9E-D62A-CD4E-B2F3-22B1E85959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2395" y="1089827"/>
            <a:ext cx="7002462" cy="2615919"/>
          </a:xfrm>
        </p:spPr>
        <p:txBody>
          <a:bodyPr/>
          <a:lstStyle/>
          <a:p>
            <a:r>
              <a:rPr lang="en-US" sz="1800">
                <a:solidFill>
                  <a:schemeClr val="tx2"/>
                </a:solidFill>
              </a:rPr>
              <a:t>Questions, comments, advice, ideas…?</a:t>
            </a:r>
          </a:p>
          <a:p>
            <a:endParaRPr lang="nl-NL" sz="80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BA42C-1EB6-45DD-8B90-C33145B9F76F}"/>
              </a:ext>
            </a:extLst>
          </p:cNvPr>
          <p:cNvSpPr/>
          <p:nvPr/>
        </p:nvSpPr>
        <p:spPr>
          <a:xfrm>
            <a:off x="1029810" y="4740676"/>
            <a:ext cx="683580" cy="337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6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B696F-FEDD-465C-9AD7-638AB0E1B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5" b="6942"/>
          <a:stretch/>
        </p:blipFill>
        <p:spPr>
          <a:xfrm>
            <a:off x="0" y="2189649"/>
            <a:ext cx="9144000" cy="2974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A250E-0BA5-4CB1-8678-63A9D190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496" y="1341317"/>
            <a:ext cx="1859147" cy="6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7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F843B5-5751-AF48-879A-CCD37E14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0F511B-2CA1-C81C-E3EE-4504035DA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GB" sz="1800" b="1" dirty="0">
                <a:ea typeface="Open Sans Light"/>
                <a:cs typeface="Open Sans Light"/>
              </a:rPr>
              <a:t>Kick-off: </a:t>
            </a:r>
            <a:r>
              <a:rPr lang="en-NL" sz="1800" b="1" dirty="0">
                <a:ea typeface="Open Sans Light"/>
                <a:cs typeface="Open Sans Light"/>
              </a:rPr>
              <a:t>9</a:t>
            </a:r>
            <a:r>
              <a:rPr lang="en-GB" sz="1800" b="1" dirty="0">
                <a:ea typeface="Open Sans Light"/>
                <a:cs typeface="Open Sans Light"/>
              </a:rPr>
              <a:t>:00-</a:t>
            </a:r>
            <a:r>
              <a:rPr lang="en-NL" sz="1800" b="1" dirty="0">
                <a:ea typeface="Open Sans Light"/>
                <a:cs typeface="Open Sans Light"/>
              </a:rPr>
              <a:t>9</a:t>
            </a:r>
            <a:r>
              <a:rPr lang="en-GB" sz="1800" b="1" dirty="0">
                <a:ea typeface="Open Sans Light"/>
                <a:cs typeface="Open Sans Light"/>
              </a:rPr>
              <a:t>:30</a:t>
            </a:r>
            <a:endParaRPr lang="en-US" sz="1800" dirty="0">
              <a:ea typeface="Open Sans Light"/>
              <a:cs typeface="Open Sans Light"/>
            </a:endParaRPr>
          </a:p>
          <a:p>
            <a:pPr marL="269875" lvl="1" indent="-134620"/>
            <a:r>
              <a:rPr lang="en-GB" sz="1800" dirty="0">
                <a:ea typeface="Open Sans Light"/>
                <a:cs typeface="Open Sans Light"/>
              </a:rPr>
              <a:t>Notifications</a:t>
            </a:r>
          </a:p>
          <a:p>
            <a:pPr marL="269875" lvl="1" indent="-134620"/>
            <a:r>
              <a:rPr lang="en-GB" sz="1800" dirty="0">
                <a:ea typeface="Open Sans Light"/>
                <a:cs typeface="Open Sans Light"/>
              </a:rPr>
              <a:t>Introduction </a:t>
            </a:r>
            <a:endParaRPr lang="en-GB" sz="1800" dirty="0"/>
          </a:p>
          <a:p>
            <a:pPr marL="269875" lvl="1" indent="-134620"/>
            <a:r>
              <a:rPr lang="en-GB" sz="1800" dirty="0">
                <a:ea typeface="Open Sans Light"/>
                <a:cs typeface="Open Sans Light"/>
              </a:rPr>
              <a:t>Creative Brief</a:t>
            </a:r>
          </a:p>
          <a:p>
            <a:pPr marL="269875" lvl="1" indent="-134620"/>
            <a:r>
              <a:rPr lang="en-GB" sz="1800" dirty="0">
                <a:ea typeface="Open Sans Light"/>
                <a:cs typeface="Open Sans Light"/>
              </a:rPr>
              <a:t>Knowledge Modules</a:t>
            </a:r>
            <a:endParaRPr lang="en-NL" sz="1800" dirty="0">
              <a:ea typeface="Open Sans Light"/>
              <a:cs typeface="Open Sans Light"/>
            </a:endParaRPr>
          </a:p>
          <a:p>
            <a:pPr marL="134620" indent="-134620"/>
            <a:r>
              <a:rPr lang="en-NL" sz="1800" b="1" dirty="0">
                <a:ea typeface="Open Sans Light"/>
                <a:cs typeface="Open Sans Light"/>
              </a:rPr>
              <a:t>Municipality Briefing: 9:30 – 10:15?</a:t>
            </a:r>
          </a:p>
          <a:p>
            <a:pPr marL="134620" indent="-134620"/>
            <a:r>
              <a:rPr lang="en-GB" sz="1800" b="1" dirty="0">
                <a:ea typeface="Open Sans Light"/>
                <a:cs typeface="Open Sans Light"/>
              </a:rPr>
              <a:t>A</a:t>
            </a:r>
            <a:r>
              <a:rPr lang="en-NL" sz="1800" b="1" dirty="0">
                <a:ea typeface="Open Sans Light"/>
                <a:cs typeface="Open Sans Light"/>
              </a:rPr>
              <a:t> day in the life of: 10:30 – 12:00</a:t>
            </a:r>
          </a:p>
          <a:p>
            <a:pPr marL="269593" lvl="1" indent="-134620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077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5642-BBAF-4B99-86BA-136A860E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Notifications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8F3E-C325-B3CD-D040-1013D0A036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000" y="1077746"/>
            <a:ext cx="4641078" cy="3437994"/>
          </a:xfrm>
        </p:spPr>
        <p:txBody>
          <a:bodyPr vert="horz" lIns="0" tIns="0" rIns="0" bIns="0" rtlCol="0" anchor="t">
            <a:noAutofit/>
          </a:bodyPr>
          <a:lstStyle/>
          <a:p>
            <a:pPr marL="134620" indent="-134620"/>
            <a:r>
              <a:rPr lang="en-US" sz="2000" dirty="0">
                <a:ea typeface="Open Sans Light"/>
                <a:cs typeface="Open Sans Light"/>
              </a:rPr>
              <a:t>Block </a:t>
            </a:r>
            <a:r>
              <a:rPr lang="en-NL" sz="2000" dirty="0">
                <a:ea typeface="Open Sans Light"/>
                <a:cs typeface="Open Sans Light"/>
              </a:rPr>
              <a:t>C</a:t>
            </a:r>
            <a:r>
              <a:rPr lang="en-US" sz="2000" dirty="0">
                <a:ea typeface="Open Sans Light"/>
                <a:cs typeface="Open Sans Light"/>
              </a:rPr>
              <a:t> medals:</a:t>
            </a:r>
          </a:p>
          <a:p>
            <a:pPr lvl="1"/>
            <a:r>
              <a:rPr lang="en-US" sz="2000" dirty="0"/>
              <a:t>Bronze:</a:t>
            </a:r>
            <a:endParaRPr lang="en-US" sz="2000" dirty="0">
              <a:ea typeface="Open Sans Light"/>
              <a:cs typeface="Open Sans Light"/>
            </a:endParaRPr>
          </a:p>
          <a:p>
            <a:pPr marL="269875" lvl="1" indent="-134620">
              <a:buFont typeface="System Font Regular" panose="020B0604020202020204" pitchFamily="34" charset="0"/>
              <a:buChar char="-"/>
            </a:pPr>
            <a:r>
              <a:rPr lang="en-US" sz="2000" dirty="0">
                <a:ea typeface="Open Sans Light"/>
                <a:cs typeface="Open Sans Light"/>
              </a:rPr>
              <a:t>Silver: </a:t>
            </a:r>
          </a:p>
          <a:p>
            <a:pPr marL="269875" lvl="1" indent="-134620">
              <a:buFont typeface="System Font Regular" panose="020B0604020202020204" pitchFamily="34" charset="0"/>
              <a:buChar char="-"/>
            </a:pPr>
            <a:r>
              <a:rPr lang="en-US" sz="2000" dirty="0">
                <a:ea typeface="Open Sans Light"/>
                <a:cs typeface="Open Sans Light"/>
              </a:rPr>
              <a:t>Gold: </a:t>
            </a:r>
          </a:p>
          <a:p>
            <a:pPr marL="134620" indent="-134620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4F925-B376-EDB0-CAB3-4303762E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28" name="Picture 4" descr="Oprah First Place GIF - Oprah First Place Oprah Gold GIFs">
            <a:extLst>
              <a:ext uri="{FF2B5EF4-FFF2-40B4-BE49-F238E27FC236}">
                <a16:creationId xmlns:a16="http://schemas.microsoft.com/office/drawing/2014/main" id="{317A6F17-790A-FB93-5FCC-46E76DDA3E48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60" y="1256648"/>
            <a:ext cx="2895601" cy="19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Banijay Studios | UK TV Productions | Banijay UK">
            <a:extLst>
              <a:ext uri="{FF2B5EF4-FFF2-40B4-BE49-F238E27FC236}">
                <a16:creationId xmlns:a16="http://schemas.microsoft.com/office/drawing/2014/main" id="{2A6C6E9A-314C-129C-6FF6-60F01C3C4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8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32E6-5CAF-8CE7-CA28-4392F6EF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 Introduction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FF14C-09F2-5480-9751-A2284BD3E2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9988" y="1077746"/>
            <a:ext cx="3872464" cy="3437994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/>
            <a:r>
              <a:rPr lang="en-GB" dirty="0">
                <a:ea typeface="Open Sans Light"/>
                <a:cs typeface="Open Sans Light"/>
              </a:rPr>
              <a:t>Block </a:t>
            </a:r>
            <a:r>
              <a:rPr lang="en-NL" dirty="0">
                <a:ea typeface="Open Sans Light"/>
                <a:cs typeface="Open Sans Light"/>
              </a:rPr>
              <a:t>D</a:t>
            </a:r>
            <a:endParaRPr lang="en-US" dirty="0">
              <a:ea typeface="Open Sans Light"/>
              <a:cs typeface="Open Sans Light"/>
            </a:endParaRPr>
          </a:p>
          <a:p>
            <a:pPr marL="134620" indent="-134620"/>
            <a:r>
              <a:rPr lang="en-NL" b="1" i="1" dirty="0">
                <a:ea typeface="Open Sans Light"/>
                <a:cs typeface="Open Sans Light"/>
              </a:rPr>
              <a:t>Deployment &amp; Evaluation</a:t>
            </a:r>
            <a:r>
              <a:rPr lang="en-GB" b="1" i="1" dirty="0">
                <a:ea typeface="Open Sans Light"/>
                <a:cs typeface="Open Sans Light"/>
              </a:rPr>
              <a:t> </a:t>
            </a:r>
            <a:r>
              <a:rPr lang="en-GB" dirty="0">
                <a:ea typeface="Open Sans Light"/>
                <a:cs typeface="Open Sans Light"/>
              </a:rPr>
              <a:t>phase of the</a:t>
            </a:r>
          </a:p>
          <a:p>
            <a:pPr marL="0" indent="0">
              <a:buNone/>
            </a:pPr>
            <a:r>
              <a:rPr lang="en-GB" dirty="0">
                <a:ea typeface="Open Sans Light"/>
                <a:cs typeface="Open Sans Light"/>
              </a:rPr>
              <a:t>CRIPS-DM </a:t>
            </a:r>
            <a:r>
              <a:rPr lang="en-GB" dirty="0" err="1">
                <a:ea typeface="Open Sans Light"/>
                <a:cs typeface="Open Sans Light"/>
              </a:rPr>
              <a:t>lifecyle</a:t>
            </a:r>
            <a:r>
              <a:rPr lang="en-GB" dirty="0">
                <a:ea typeface="Open Sans Light"/>
                <a:cs typeface="Open Sans Light"/>
              </a:rPr>
              <a:t> </a:t>
            </a:r>
          </a:p>
          <a:p>
            <a:pPr marL="342900" indent="-342900"/>
            <a:r>
              <a:rPr lang="en-GB" dirty="0" err="1">
                <a:ea typeface="Open Sans Light"/>
                <a:cs typeface="Open Sans Light"/>
              </a:rPr>
              <a:t>DataLab</a:t>
            </a:r>
            <a:r>
              <a:rPr lang="en-GB" dirty="0">
                <a:ea typeface="Open Sans Light"/>
                <a:cs typeface="Open Sans Light"/>
              </a:rPr>
              <a:t> preparation: Microsoft Forms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66DD9-5A67-A359-A607-1F2FAB69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AA7E2-B2DB-3415-79B3-8B536D45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43" y="1422224"/>
            <a:ext cx="2957926" cy="296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9A2B8B-8D87-D195-00FB-D85542DEA382}"/>
              </a:ext>
            </a:extLst>
          </p:cNvPr>
          <p:cNvSpPr/>
          <p:nvPr/>
        </p:nvSpPr>
        <p:spPr>
          <a:xfrm>
            <a:off x="5608478" y="2684742"/>
            <a:ext cx="1807306" cy="1431304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7BA2-1C05-1752-9EB6-C150429BB45E}"/>
              </a:ext>
            </a:extLst>
          </p:cNvPr>
          <p:cNvCxnSpPr>
            <a:cxnSpLocks/>
          </p:cNvCxnSpPr>
          <p:nvPr/>
        </p:nvCxnSpPr>
        <p:spPr>
          <a:xfrm>
            <a:off x="4129877" y="3750918"/>
            <a:ext cx="13017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8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AEEC-A4BF-4E49-2C70-4F05BB9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2. Creative Brief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7E8D9-4C5E-892E-CE64-DECE316391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2C97C-59B4-201B-A919-664F67E8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3221B0-C4CD-1546-9E62-A4249094014D}" type="slidenum">
              <a:rPr lang="en-GB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92190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C0AD-24E5-CF82-32BA-84A72871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Open Sans Semibold"/>
                <a:cs typeface="Open Sans Semibold"/>
              </a:rPr>
              <a:t>2.1</a:t>
            </a:r>
            <a:r>
              <a:rPr lang="en-GB" dirty="0">
                <a:ea typeface="Open Sans Semibold"/>
                <a:cs typeface="Open Sans Semibold"/>
              </a:rPr>
              <a:t> Project Timeline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A9D13-A5D7-57F7-F3AD-04711BEC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6</a:t>
            </a:fld>
            <a:endParaRPr lang="en-GB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8D55D33-CA72-E720-8C4E-F6B90AC4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3332" y="1167874"/>
            <a:ext cx="5902655" cy="32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2451AB9A-AD32-A80B-D3CF-CE600448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70" y="3316462"/>
            <a:ext cx="1334262" cy="1653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51398-AA99-1D04-E2C3-FFD90E7C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Knowledge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330B6-3E60-70D8-C43E-1CC92AD5C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994E5-7C33-B9C3-FA3C-B52A12FA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3E706B4-14B0-DAF7-8530-A22EF187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693" y="2798618"/>
            <a:ext cx="1320943" cy="1469827"/>
          </a:xfrm>
          <a:prstGeom prst="rect">
            <a:avLst/>
          </a:prstGeom>
        </p:spPr>
      </p:pic>
      <p:pic>
        <p:nvPicPr>
          <p:cNvPr id="8" name="Picture 7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24457D46-77BA-7D9B-3F73-AD2A001A1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66" y="1073728"/>
            <a:ext cx="1334262" cy="1653299"/>
          </a:xfrm>
          <a:prstGeom prst="rect">
            <a:avLst/>
          </a:prstGeom>
        </p:spPr>
      </p:pic>
      <p:pic>
        <p:nvPicPr>
          <p:cNvPr id="12" name="Picture 11" descr="A person holding a cat&#10;&#10;Description automatically generated">
            <a:extLst>
              <a:ext uri="{FF2B5EF4-FFF2-40B4-BE49-F238E27FC236}">
                <a16:creationId xmlns:a16="http://schemas.microsoft.com/office/drawing/2014/main" id="{2357152C-5E85-0693-2432-B77F1141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49" y="1808018"/>
            <a:ext cx="1662545" cy="1662545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7E15AEF-6628-E0E0-EFF9-0D70D27D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965" y="1073727"/>
            <a:ext cx="1405263" cy="1541316"/>
          </a:xfrm>
          <a:prstGeom prst="rect">
            <a:avLst/>
          </a:prstGeom>
        </p:spPr>
      </p:pic>
      <p:pic>
        <p:nvPicPr>
          <p:cNvPr id="14" name="Picture 13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66E2BDE5-34AF-FACC-21C9-2E97A9307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369" y="1683326"/>
            <a:ext cx="1174172" cy="1565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52ECFB-E3D0-9E30-D089-D6975763F921}"/>
              </a:ext>
            </a:extLst>
          </p:cNvPr>
          <p:cNvSpPr txBox="1"/>
          <p:nvPr/>
        </p:nvSpPr>
        <p:spPr>
          <a:xfrm>
            <a:off x="1399309" y="2957945"/>
            <a:ext cx="2999509" cy="381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954539-BB00-B0B2-7F07-0FD5B9524FFC}"/>
              </a:ext>
            </a:extLst>
          </p:cNvPr>
          <p:cNvSpPr/>
          <p:nvPr/>
        </p:nvSpPr>
        <p:spPr>
          <a:xfrm>
            <a:off x="1177637" y="2701637"/>
            <a:ext cx="137852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Week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63EBD-1177-F052-82EE-5B2EC53C4F18}"/>
              </a:ext>
            </a:extLst>
          </p:cNvPr>
          <p:cNvSpPr/>
          <p:nvPr/>
        </p:nvSpPr>
        <p:spPr>
          <a:xfrm>
            <a:off x="4329547" y="2168237"/>
            <a:ext cx="137852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Weeks 2-5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E5AD54-0F7D-87F9-BA9E-BD5B2DD3BF70}"/>
              </a:ext>
            </a:extLst>
          </p:cNvPr>
          <p:cNvSpPr/>
          <p:nvPr/>
        </p:nvSpPr>
        <p:spPr>
          <a:xfrm>
            <a:off x="5999021" y="2798618"/>
            <a:ext cx="137852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Week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B3AF4-7882-16AF-74CE-76744B9F544A}"/>
              </a:ext>
            </a:extLst>
          </p:cNvPr>
          <p:cNvSpPr/>
          <p:nvPr/>
        </p:nvSpPr>
        <p:spPr>
          <a:xfrm>
            <a:off x="4433458" y="4038600"/>
            <a:ext cx="1378528" cy="374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Weeks 7-8</a:t>
            </a:r>
          </a:p>
        </p:txBody>
      </p:sp>
    </p:spTree>
    <p:extLst>
      <p:ext uri="{BB962C8B-B14F-4D97-AF65-F5344CB8AC3E}">
        <p14:creationId xmlns:p14="http://schemas.microsoft.com/office/powerpoint/2010/main" val="72580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16B4-6353-FF50-E969-4F8606ED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 </a:t>
            </a:r>
            <a:r>
              <a:rPr lang="en-NL" dirty="0"/>
              <a:t>Legal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3F611-BFE3-3303-FA6E-417EB91F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8</a:t>
            </a:fld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2CCBC3C-B6A2-6121-B543-FAA3686D5DDB}"/>
              </a:ext>
            </a:extLst>
          </p:cNvPr>
          <p:cNvSpPr txBox="1">
            <a:spLocks/>
          </p:cNvSpPr>
          <p:nvPr/>
        </p:nvSpPr>
        <p:spPr>
          <a:xfrm>
            <a:off x="1170000" y="1077746"/>
            <a:ext cx="4488586" cy="295754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34973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69946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04919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9892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Font typeface="System Font Regular"/>
              <a:buChar char="-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674865" indent="-134973" algn="l" defTabSz="685663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573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04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36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067" indent="-171416" algn="l" defTabSz="68566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" lvl="1" indent="0">
              <a:buFont typeface="System Font Regular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78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EA51-48F8-5107-28DE-B4C28471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3.2 </a:t>
            </a:r>
            <a:r>
              <a:rPr lang="en-NL" dirty="0"/>
              <a:t>SQL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40AB1-53AF-EAAF-5A74-584E41C3BDC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000" y="1077746"/>
            <a:ext cx="7701774" cy="2957541"/>
          </a:xfrm>
        </p:spPr>
        <p:txBody>
          <a:bodyPr/>
          <a:lstStyle/>
          <a:p>
            <a:pPr marL="134973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34314-B761-836C-734E-DCA9086D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 dirty="0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00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">
      <a:dk1>
        <a:srgbClr val="000000"/>
      </a:dk1>
      <a:lt1>
        <a:srgbClr val="FFFFFF"/>
      </a:lt1>
      <a:dk2>
        <a:srgbClr val="00416B"/>
      </a:dk2>
      <a:lt2>
        <a:srgbClr val="FFFFFF"/>
      </a:lt2>
      <a:accent1>
        <a:srgbClr val="EE7623"/>
      </a:accent1>
      <a:accent2>
        <a:srgbClr val="00416B"/>
      </a:accent2>
      <a:accent3>
        <a:srgbClr val="5B6670"/>
      </a:accent3>
      <a:accent4>
        <a:srgbClr val="3CB3E5"/>
      </a:accent4>
      <a:accent5>
        <a:srgbClr val="76BC20"/>
      </a:accent5>
      <a:accent6>
        <a:srgbClr val="F5AD7B"/>
      </a:accent6>
      <a:hlink>
        <a:srgbClr val="000000"/>
      </a:hlink>
      <a:folHlink>
        <a:srgbClr val="000000"/>
      </a:folHlink>
    </a:clrScheme>
    <a:fontScheme name="Breda University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REA008-1 BU PPT Basis SD_v1.9" id="{5F2250B9-ADC0-AC48-8FF4-D4D248BCDA6F}" vid="{A26E9EE4-F003-984F-A989-755333216F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d38d267-56bb-4e22-b975-199a06fd69fa" xsi:nil="true"/>
    <SharedWithUsers xmlns="d8c712e5-67fc-4595-93cb-a4164dd8eff3">
      <UserInfo>
        <DisplayName>Peters, Frank</DisplayName>
        <AccountId>9</AccountId>
        <AccountType/>
      </UserInfo>
      <UserInfo>
        <DisplayName>Heijligers, Bram</DisplayName>
        <AccountId>16</AccountId>
        <AccountType/>
      </UserInfo>
      <UserInfo>
        <DisplayName>Noyan, Alican</DisplayName>
        <AccountId>22</AccountId>
        <AccountType/>
      </UserInfo>
      <UserInfo>
        <DisplayName>Aswegen, Dean van</DisplayName>
        <AccountId>28</AccountId>
        <AccountType/>
      </UserInfo>
    </SharedWithUsers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ECF169BD-12D0-492B-9285-4CA28506AC0B}">
  <ds:schemaRefs>
    <ds:schemaRef ds:uri="bd38d267-56bb-4e22-b975-199a06fd69fa"/>
    <ds:schemaRef ds:uri="d8c712e5-67fc-4595-93cb-a4164dd8ef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E3F812-EB3A-45E0-806F-3A57BE09F4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D4116C-7C35-474F-9CBD-6B61824974E7}">
  <ds:schemaRefs>
    <ds:schemaRef ds:uri="d8c712e5-67fc-4595-93cb-a4164dd8eff3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d38d267-56bb-4e22-b975-199a06fd69fa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On-screen Show (16:9)</PresentationFormat>
  <Paragraphs>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Open Sans Semibold</vt:lpstr>
      <vt:lpstr>System Font Regular</vt:lpstr>
      <vt:lpstr>Office Theme</vt:lpstr>
      <vt:lpstr>Kick-Off Block C</vt:lpstr>
      <vt:lpstr>Agenda</vt:lpstr>
      <vt:lpstr>Notifications</vt:lpstr>
      <vt:lpstr>1. Introduction</vt:lpstr>
      <vt:lpstr>2. Creative Brief</vt:lpstr>
      <vt:lpstr>2.1 Project Timeline </vt:lpstr>
      <vt:lpstr>3. Knowledge Modules</vt:lpstr>
      <vt:lpstr>3.1 Legal</vt:lpstr>
      <vt:lpstr>3.2 SQL</vt:lpstr>
      <vt:lpstr>3.3 Agile Project Management</vt:lpstr>
      <vt:lpstr>3.4 Deploying in Python</vt:lpstr>
      <vt:lpstr>Wrap-up</vt:lpstr>
      <vt:lpstr>Plagiarism</vt:lpstr>
      <vt:lpstr>Thank you for your 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bij de webinar</dc:title>
  <dc:creator>Wapperom, Valerie</dc:creator>
  <cp:lastModifiedBy>Heijligers, Bram</cp:lastModifiedBy>
  <cp:revision>181</cp:revision>
  <cp:lastPrinted>2020-10-26T17:24:14Z</cp:lastPrinted>
  <dcterms:created xsi:type="dcterms:W3CDTF">2020-04-07T10:08:32Z</dcterms:created>
  <dcterms:modified xsi:type="dcterms:W3CDTF">2023-04-04T16:18:03Z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